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6" r:id="rId6"/>
    <p:sldId id="295" r:id="rId7"/>
    <p:sldId id="258" r:id="rId8"/>
    <p:sldId id="259" r:id="rId9"/>
    <p:sldId id="261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62" r:id="rId20"/>
  </p:sldIdLst>
  <p:sldSz cx="9144000" cy="5143500" type="screen16x9"/>
  <p:notesSz cx="6858000" cy="9144000"/>
  <p:embeddedFontLst>
    <p:embeddedFont>
      <p:font typeface="Amatic SC" panose="00000500000000000000"/>
      <p:regular r:id="rId24"/>
    </p:embeddedFont>
    <p:embeddedFont>
      <p:font typeface="Encode Sans Semi Condensed Light" panose="00000406000000000000"/>
      <p:regular r:id="rId25"/>
    </p:embeddedFont>
    <p:embeddedFont>
      <p:font typeface="Encode Sans Semi Condensed" panose="00000506000000000000"/>
      <p:regular r:id="rId26"/>
      <p:bold r:id="rId27"/>
    </p:embeddedFont>
    <p:embeddedFont>
      <p:font typeface="Encode Sans Semi Condensed" panose="00000506000000000000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 panose="00000500000000000000"/>
              <a:buNone/>
              <a:defRPr sz="65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 panose="00000500000000000000"/>
              <a:buNone/>
              <a:defRPr sz="4800">
                <a:solidFill>
                  <a:schemeClr val="l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1"/>
                </a:solidFill>
                <a:latin typeface="Encode Sans Semi Condensed" panose="00000506000000000000"/>
                <a:ea typeface="Encode Sans Semi Condensed" panose="00000506000000000000"/>
                <a:cs typeface="Encode Sans Semi Condensed" panose="00000506000000000000"/>
                <a:sym typeface="Encode Sans Semi Condensed" panose="00000506000000000000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 panose="00000506000000000000"/>
              <a:ea typeface="Encode Sans Semi Condensed" panose="00000506000000000000"/>
              <a:cs typeface="Encode Sans Semi Condensed" panose="00000506000000000000"/>
              <a:sym typeface="Encode Sans Semi Condensed" panose="00000506000000000000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7" name="Google Shape;697;p7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8" name="Google Shape;698;p7"/>
          <p:cNvSpPr txBox="1">
            <a:spLocks noGrp="1"/>
          </p:cNvSpPr>
          <p:nvPr>
            <p:ph type="body" idx="2"/>
          </p:nvPr>
        </p:nvSpPr>
        <p:spPr>
          <a:xfrm>
            <a:off x="2873451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99" name="Google Shape;699;p7"/>
          <p:cNvSpPr txBox="1">
            <a:spLocks noGrp="1"/>
          </p:cNvSpPr>
          <p:nvPr>
            <p:ph type="body" idx="3"/>
          </p:nvPr>
        </p:nvSpPr>
        <p:spPr>
          <a:xfrm>
            <a:off x="5044003" y="1430150"/>
            <a:ext cx="1964400" cy="325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00" name="Google Shape;700;p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01" name="Google Shape;701;p7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702" name="Google Shape;702;p7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703" name="Google Shape;703;p7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5" name="Google Shape;705;p7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706" name="Google Shape;706;p7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08" name="Google Shape;708;p7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709" name="Google Shape;709;p7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1" name="Google Shape;711;p7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712" name="Google Shape;712;p7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4" name="Google Shape;714;p7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715" name="Google Shape;715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19" name="Google Shape;719;p7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720" name="Google Shape;720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24" name="Google Shape;724;p7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725" name="Google Shape;725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31" name="Google Shape;731;p7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732" name="Google Shape;732;p7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737" name="Google Shape;737;p7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739" name="Google Shape;739;p7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740" name="Google Shape;740;p7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741" name="Google Shape;741;p7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742" name="Google Shape;742;p7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743" name="Google Shape;743;p7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744" name="Google Shape;744;p7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45" name="Google Shape;745;p7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46" name="Google Shape;746;p7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747" name="Google Shape;747;p7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748" name="Google Shape;748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50" name="Google Shape;750;p7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751" name="Google Shape;751;p7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752" name="Google Shape;752;p7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753" name="Google Shape;753;p7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54" name="Google Shape;754;p7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55" name="Google Shape;755;p7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56" name="Google Shape;756;p7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57" name="Google Shape;757;p7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59" name="Google Shape;759;p7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760" name="Google Shape;760;p7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761" name="Google Shape;761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63" name="Google Shape;763;p7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764" name="Google Shape;764;p7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765" name="Google Shape;765;p7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766" name="Google Shape;766;p7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67" name="Google Shape;767;p7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68" name="Google Shape;768;p7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69" name="Google Shape;769;p7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70" name="Google Shape;770;p7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71" name="Google Shape;771;p7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772" name="Google Shape;772;p7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773" name="Google Shape;773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75" name="Google Shape;775;p7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776" name="Google Shape;776;p7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777" name="Google Shape;777;p7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778" name="Google Shape;778;p7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79" name="Google Shape;779;p7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80" name="Google Shape;780;p7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81" name="Google Shape;781;p7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82" name="Google Shape;782;p7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84" name="Google Shape;784;p7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785" name="Google Shape;785;p7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786" name="Google Shape;786;p7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7" name="Google Shape;787;p7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88" name="Google Shape;788;p7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789" name="Google Shape;789;p7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790" name="Google Shape;790;p7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791" name="Google Shape;791;p7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2" name="Google Shape;792;p7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3" name="Google Shape;793;p7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794" name="Google Shape;794;p7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795" name="Google Shape;795;p7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796" name="Google Shape;796;p7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97" name="Google Shape;797;p7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798" name="Google Shape;798;p7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799" name="Google Shape;799;p7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0" name="Google Shape;800;p7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03" name="Google Shape;803;p7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804" name="Google Shape;804;p7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05" name="Google Shape;805;p7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"/>
          <p:cNvSpPr txBox="1">
            <a:spLocks noGrp="1"/>
          </p:cNvSpPr>
          <p:nvPr>
            <p:ph type="body" idx="1"/>
          </p:nvPr>
        </p:nvSpPr>
        <p:spPr>
          <a:xfrm>
            <a:off x="855300" y="4591175"/>
            <a:ext cx="7433400" cy="3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945" name="Google Shape;945;p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46" name="Google Shape;946;p9"/>
          <p:cNvGrpSpPr/>
          <p:nvPr/>
        </p:nvGrpSpPr>
        <p:grpSpPr>
          <a:xfrm>
            <a:off x="2123897" y="-3"/>
            <a:ext cx="248884" cy="1079826"/>
            <a:chOff x="6176324" y="1765810"/>
            <a:chExt cx="466512" cy="2024421"/>
          </a:xfrm>
        </p:grpSpPr>
        <p:sp>
          <p:nvSpPr>
            <p:cNvPr id="947" name="Google Shape;947;p9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9" name="Google Shape;949;p9"/>
          <p:cNvGrpSpPr/>
          <p:nvPr/>
        </p:nvGrpSpPr>
        <p:grpSpPr>
          <a:xfrm>
            <a:off x="6105618" y="-6"/>
            <a:ext cx="314981" cy="715683"/>
            <a:chOff x="4897958" y="2723139"/>
            <a:chExt cx="514087" cy="1168081"/>
          </a:xfrm>
        </p:grpSpPr>
        <p:sp>
          <p:nvSpPr>
            <p:cNvPr id="950" name="Google Shape;950;p9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3821579" y="-5"/>
            <a:ext cx="248873" cy="666692"/>
            <a:chOff x="5578966" y="2874382"/>
            <a:chExt cx="406190" cy="1088121"/>
          </a:xfrm>
        </p:grpSpPr>
        <p:sp>
          <p:nvSpPr>
            <p:cNvPr id="953" name="Google Shape;953;p9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5" name="Google Shape;955;p9"/>
          <p:cNvGrpSpPr/>
          <p:nvPr/>
        </p:nvGrpSpPr>
        <p:grpSpPr>
          <a:xfrm>
            <a:off x="4797694" y="-1"/>
            <a:ext cx="285832" cy="1167629"/>
            <a:chOff x="6176324" y="1884520"/>
            <a:chExt cx="466512" cy="1905711"/>
          </a:xfrm>
        </p:grpSpPr>
        <p:sp>
          <p:nvSpPr>
            <p:cNvPr id="956" name="Google Shape;956;p9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2497918" y="-1"/>
            <a:ext cx="291985" cy="626860"/>
            <a:chOff x="6798998" y="2578195"/>
            <a:chExt cx="476555" cy="1023111"/>
          </a:xfrm>
        </p:grpSpPr>
        <p:sp>
          <p:nvSpPr>
            <p:cNvPr id="959" name="Google Shape;959;p9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1" name="Google Shape;961;p9"/>
          <p:cNvGrpSpPr/>
          <p:nvPr/>
        </p:nvGrpSpPr>
        <p:grpSpPr>
          <a:xfrm>
            <a:off x="6996805" y="1"/>
            <a:ext cx="104448" cy="835379"/>
            <a:chOff x="7576714" y="1965553"/>
            <a:chExt cx="170472" cy="1363439"/>
          </a:xfrm>
        </p:grpSpPr>
        <p:sp>
          <p:nvSpPr>
            <p:cNvPr id="962" name="Google Shape;962;p9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4" name="Google Shape;964;p9"/>
          <p:cNvGrpSpPr/>
          <p:nvPr/>
        </p:nvGrpSpPr>
        <p:grpSpPr>
          <a:xfrm>
            <a:off x="3185950" y="-4"/>
            <a:ext cx="176687" cy="1310262"/>
            <a:chOff x="7883572" y="1683399"/>
            <a:chExt cx="288375" cy="2138505"/>
          </a:xfrm>
        </p:grpSpPr>
        <p:sp>
          <p:nvSpPr>
            <p:cNvPr id="965" name="Google Shape;965;p9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7" name="Google Shape;967;p9"/>
          <p:cNvGrpSpPr/>
          <p:nvPr/>
        </p:nvGrpSpPr>
        <p:grpSpPr>
          <a:xfrm>
            <a:off x="2478543" y="103446"/>
            <a:ext cx="96683" cy="110722"/>
            <a:chOff x="3462796" y="2555878"/>
            <a:chExt cx="157798" cy="180711"/>
          </a:xfrm>
        </p:grpSpPr>
        <p:sp>
          <p:nvSpPr>
            <p:cNvPr id="968" name="Google Shape;968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74" name="Google Shape;974;p9"/>
          <p:cNvGrpSpPr/>
          <p:nvPr/>
        </p:nvGrpSpPr>
        <p:grpSpPr>
          <a:xfrm>
            <a:off x="4244226" y="715679"/>
            <a:ext cx="110533" cy="116447"/>
            <a:chOff x="3770248" y="2527300"/>
            <a:chExt cx="180404" cy="190055"/>
          </a:xfrm>
        </p:grpSpPr>
        <p:sp>
          <p:nvSpPr>
            <p:cNvPr id="975" name="Google Shape;975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79" name="Google Shape;979;p9"/>
          <p:cNvGrpSpPr/>
          <p:nvPr/>
        </p:nvGrpSpPr>
        <p:grpSpPr>
          <a:xfrm>
            <a:off x="6547056" y="29477"/>
            <a:ext cx="131398" cy="150478"/>
            <a:chOff x="3462796" y="2555878"/>
            <a:chExt cx="157798" cy="180711"/>
          </a:xfrm>
        </p:grpSpPr>
        <p:sp>
          <p:nvSpPr>
            <p:cNvPr id="980" name="Google Shape;980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86" name="Google Shape;986;p9"/>
          <p:cNvGrpSpPr/>
          <p:nvPr/>
        </p:nvGrpSpPr>
        <p:grpSpPr>
          <a:xfrm>
            <a:off x="5436611" y="1013080"/>
            <a:ext cx="150222" cy="158259"/>
            <a:chOff x="3770248" y="2527300"/>
            <a:chExt cx="180404" cy="190055"/>
          </a:xfrm>
        </p:grpSpPr>
        <p:sp>
          <p:nvSpPr>
            <p:cNvPr id="987" name="Google Shape;987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1" name="Google Shape;991;p9"/>
          <p:cNvGrpSpPr/>
          <p:nvPr/>
        </p:nvGrpSpPr>
        <p:grpSpPr>
          <a:xfrm rot="5400000">
            <a:off x="5283010" y="299034"/>
            <a:ext cx="131398" cy="150460"/>
            <a:chOff x="3462796" y="2555878"/>
            <a:chExt cx="157798" cy="180711"/>
          </a:xfrm>
        </p:grpSpPr>
        <p:sp>
          <p:nvSpPr>
            <p:cNvPr id="992" name="Google Shape;992;p9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98" name="Google Shape;998;p9"/>
          <p:cNvGrpSpPr/>
          <p:nvPr/>
        </p:nvGrpSpPr>
        <p:grpSpPr>
          <a:xfrm>
            <a:off x="2111378" y="797091"/>
            <a:ext cx="110533" cy="116447"/>
            <a:chOff x="3770248" y="2527300"/>
            <a:chExt cx="180404" cy="190055"/>
          </a:xfrm>
        </p:grpSpPr>
        <p:sp>
          <p:nvSpPr>
            <p:cNvPr id="999" name="Google Shape;999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03" name="Google Shape;1003;p9"/>
          <p:cNvGrpSpPr/>
          <p:nvPr/>
        </p:nvGrpSpPr>
        <p:grpSpPr>
          <a:xfrm rot="-2700000">
            <a:off x="7021573" y="1207759"/>
            <a:ext cx="110522" cy="116435"/>
            <a:chOff x="3770248" y="2527300"/>
            <a:chExt cx="180404" cy="190055"/>
          </a:xfrm>
        </p:grpSpPr>
        <p:sp>
          <p:nvSpPr>
            <p:cNvPr id="1004" name="Google Shape;1004;p9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08" name="Google Shape;1008;p9"/>
          <p:cNvGrpSpPr/>
          <p:nvPr/>
        </p:nvGrpSpPr>
        <p:grpSpPr>
          <a:xfrm>
            <a:off x="3301930" y="-2"/>
            <a:ext cx="641313" cy="1441454"/>
            <a:chOff x="2484475" y="746199"/>
            <a:chExt cx="1046700" cy="2352626"/>
          </a:xfrm>
        </p:grpSpPr>
        <p:sp>
          <p:nvSpPr>
            <p:cNvPr id="1009" name="Google Shape;1009;p9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11" name="Google Shape;1011;p9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012" name="Google Shape;1012;p9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013" name="Google Shape;1013;p9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14" name="Google Shape;1014;p9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15" name="Google Shape;1015;p9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sp>
            <p:nvSpPr>
              <p:cNvPr id="1016" name="Google Shape;1016;p9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17" name="Google Shape;1017;p9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18" name="Google Shape;1018;p9"/>
          <p:cNvGrpSpPr/>
          <p:nvPr/>
        </p:nvGrpSpPr>
        <p:grpSpPr>
          <a:xfrm>
            <a:off x="4207129" y="-1"/>
            <a:ext cx="554672" cy="791533"/>
            <a:chOff x="3961868" y="621833"/>
            <a:chExt cx="905291" cy="1291877"/>
          </a:xfrm>
        </p:grpSpPr>
        <p:grpSp>
          <p:nvGrpSpPr>
            <p:cNvPr id="1019" name="Google Shape;1019;p9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020" name="Google Shape;1020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22" name="Google Shape;1022;p9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023" name="Google Shape;1023;p9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024" name="Google Shape;1024;p9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025" name="Google Shape;1025;p9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26" name="Google Shape;1026;p9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27" name="Google Shape;1027;p9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28" name="Google Shape;1028;p9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29" name="Google Shape;1029;p9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30" name="Google Shape;1030;p9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31" name="Google Shape;1031;p9"/>
          <p:cNvGrpSpPr/>
          <p:nvPr/>
        </p:nvGrpSpPr>
        <p:grpSpPr>
          <a:xfrm>
            <a:off x="4962190" y="-7"/>
            <a:ext cx="320336" cy="486565"/>
            <a:chOff x="5194218" y="621823"/>
            <a:chExt cx="522827" cy="794132"/>
          </a:xfrm>
        </p:grpSpPr>
        <p:grpSp>
          <p:nvGrpSpPr>
            <p:cNvPr id="1032" name="Google Shape;1032;p9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033" name="Google Shape;1033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35" name="Google Shape;1035;p9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036" name="Google Shape;1036;p9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037" name="Google Shape;1037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8" name="Google Shape;1038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39" name="Google Shape;1039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40" name="Google Shape;1040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41" name="Google Shape;1041;p9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42" name="Google Shape;1042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43" name="Google Shape;1043;p9"/>
          <p:cNvGrpSpPr/>
          <p:nvPr/>
        </p:nvGrpSpPr>
        <p:grpSpPr>
          <a:xfrm>
            <a:off x="6573945" y="2"/>
            <a:ext cx="527288" cy="1319623"/>
            <a:chOff x="7824797" y="870572"/>
            <a:chExt cx="860597" cy="2153783"/>
          </a:xfrm>
        </p:grpSpPr>
        <p:grpSp>
          <p:nvGrpSpPr>
            <p:cNvPr id="1044" name="Google Shape;1044;p9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045" name="Google Shape;1045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47" name="Google Shape;1047;p9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048" name="Google Shape;1048;p9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049" name="Google Shape;1049;p9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050" name="Google Shape;1050;p9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1" name="Google Shape;1051;p9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2" name="Google Shape;1052;p9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53" name="Google Shape;1053;p9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54" name="Google Shape;1054;p9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55" name="Google Shape;1055;p9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56" name="Google Shape;1056;p9"/>
          <p:cNvGrpSpPr/>
          <p:nvPr/>
        </p:nvGrpSpPr>
        <p:grpSpPr>
          <a:xfrm>
            <a:off x="2510399" y="7"/>
            <a:ext cx="641313" cy="1028549"/>
            <a:chOff x="1192601" y="746213"/>
            <a:chExt cx="1046700" cy="1678715"/>
          </a:xfrm>
        </p:grpSpPr>
        <p:grpSp>
          <p:nvGrpSpPr>
            <p:cNvPr id="1057" name="Google Shape;1057;p9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058" name="Google Shape;1058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0" name="Google Shape;1060;p9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061" name="Google Shape;1061;p9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062" name="Google Shape;1062;p9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063" name="Google Shape;1063;p9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4" name="Google Shape;1064;p9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5" name="Google Shape;1065;p9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66" name="Google Shape;1066;p9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67" name="Google Shape;1067;p9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68" name="Google Shape;1068;p9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69" name="Google Shape;1069;p9"/>
          <p:cNvGrpSpPr/>
          <p:nvPr/>
        </p:nvGrpSpPr>
        <p:grpSpPr>
          <a:xfrm>
            <a:off x="5462591" y="6"/>
            <a:ext cx="641313" cy="1178098"/>
            <a:chOff x="6010934" y="870580"/>
            <a:chExt cx="1046700" cy="1922797"/>
          </a:xfrm>
        </p:grpSpPr>
        <p:grpSp>
          <p:nvGrpSpPr>
            <p:cNvPr id="1070" name="Google Shape;1070;p9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071" name="Google Shape;1071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73" name="Google Shape;1073;p9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074" name="Google Shape;1074;p9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075" name="Google Shape;1075;p9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076" name="Google Shape;1076;p9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7" name="Google Shape;1077;p9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8" name="Google Shape;1078;p9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79" name="Google Shape;1079;p9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80" name="Google Shape;1080;p9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81" name="Google Shape;1081;p9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2" name="Google Shape;1082;p9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3" name="Google Shape;1083;p9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4" name="Google Shape;1084;p9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5" name="Google Shape;1085;p9"/>
          <p:cNvGrpSpPr/>
          <p:nvPr/>
        </p:nvGrpSpPr>
        <p:grpSpPr>
          <a:xfrm>
            <a:off x="2221896" y="1"/>
            <a:ext cx="320336" cy="1232124"/>
            <a:chOff x="721731" y="746204"/>
            <a:chExt cx="522827" cy="2010974"/>
          </a:xfrm>
        </p:grpSpPr>
        <p:grpSp>
          <p:nvGrpSpPr>
            <p:cNvPr id="1086" name="Google Shape;1086;p9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087" name="Google Shape;1087;p9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89" name="Google Shape;1089;p9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090" name="Google Shape;1090;p9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091" name="Google Shape;1091;p9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92" name="Google Shape;1092;p9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93" name="Google Shape;1093;p9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94" name="Google Shape;1094;p9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095" name="Google Shape;1095;p9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96" name="Google Shape;1096;p9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S-mips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6;p18"/>
          <p:cNvSpPr txBox="1"/>
          <p:nvPr/>
        </p:nvSpPr>
        <p:spPr>
          <a:xfrm>
            <a:off x="1133595" y="4161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sz="2400" dirty="0" err="1"/>
              <a:t>Almacenamiento</a:t>
            </a:r>
            <a:r>
              <a:rPr lang="en-US" sz="2400" dirty="0"/>
              <a:t> de Datos</a:t>
            </a:r>
            <a:endParaRPr lang="es-ES" sz="2000" dirty="0"/>
          </a:p>
        </p:txBody>
      </p:sp>
      <p:sp>
        <p:nvSpPr>
          <p:cNvPr id="2" name="Google Shape;1607;p18"/>
          <p:cNvSpPr txBox="1"/>
          <p:nvPr/>
        </p:nvSpPr>
        <p:spPr>
          <a:xfrm>
            <a:off x="782977" y="833613"/>
            <a:ext cx="5888254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dirty="0"/>
              <a:t>FETCH:</a:t>
            </a:r>
            <a:endParaRPr lang="es-ES" sz="1200" dirty="0"/>
          </a:p>
          <a:p>
            <a:pPr lvl="1"/>
            <a:r>
              <a:rPr lang="es-ES" sz="1200" dirty="0"/>
              <a:t>Está en IDLE, falla (Miss) y el dato viejo está limpio: (!</a:t>
            </a:r>
            <a:r>
              <a:rPr lang="es-ES" sz="1200" dirty="0" err="1"/>
              <a:t>Dirty</a:t>
            </a:r>
            <a:r>
              <a:rPr lang="es-ES" sz="1200" dirty="0"/>
              <a:t>) puede sobrescribir </a:t>
            </a:r>
            <a:endParaRPr lang="es-ES" sz="1200" dirty="0"/>
          </a:p>
          <a:p>
            <a:pPr lvl="1"/>
            <a:r>
              <a:rPr lang="es-ES" sz="1200" dirty="0"/>
              <a:t>O en WRITE BACK y la RAM terminó (</a:t>
            </a:r>
            <a:r>
              <a:rPr lang="es-ES" sz="1200" dirty="0" err="1"/>
              <a:t>Ready</a:t>
            </a:r>
            <a:r>
              <a:rPr lang="es-ES" sz="1200" dirty="0"/>
              <a:t>): ya se guardó el dato viejo, ahora  a buscar el nuevo)..</a:t>
            </a:r>
            <a:endParaRPr lang="es-ES" sz="1200" dirty="0"/>
          </a:p>
          <a:p>
            <a:r>
              <a:rPr lang="es-ES" sz="1200" dirty="0"/>
              <a:t>WRITE BACK</a:t>
            </a:r>
            <a:endParaRPr lang="es-ES" sz="1200" dirty="0"/>
          </a:p>
          <a:p>
            <a:r>
              <a:rPr lang="es-ES" sz="1200" dirty="0"/>
              <a:t>Si falla (Miss) pero la línea ocupada está sucia (</a:t>
            </a:r>
            <a:r>
              <a:rPr lang="es-ES" sz="1200" dirty="0" err="1"/>
              <a:t>Dirty</a:t>
            </a:r>
            <a:r>
              <a:rPr lang="es-ES" sz="1200" dirty="0"/>
              <a:t>), no se puede traer el dato nuevo todavía.</a:t>
            </a:r>
            <a:endParaRPr lang="es-ES" sz="1200" dirty="0"/>
          </a:p>
          <a:p>
            <a:pPr marL="533400" lvl="1" indent="0">
              <a:buNone/>
            </a:pPr>
            <a:endParaRPr lang="es-E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0466" y="3160908"/>
            <a:ext cx="4133589" cy="19825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2938876"/>
            <a:ext cx="48404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latin typeface="Encode Sans Semi Condensed" panose="00000506000000000000" charset="0"/>
              </a:rPr>
              <a:t>FSM </a:t>
            </a:r>
            <a:r>
              <a:rPr lang="es-ES" b="1" dirty="0" err="1">
                <a:latin typeface="Encode Sans Semi Condensed" panose="00000506000000000000" charset="0"/>
              </a:rPr>
              <a:t>System</a:t>
            </a:r>
            <a:r>
              <a:rPr lang="es-ES" b="1" dirty="0">
                <a:latin typeface="Encode Sans Semi Condensed" panose="00000506000000000000" charset="0"/>
              </a:rPr>
              <a:t> </a:t>
            </a:r>
            <a:r>
              <a:rPr lang="es-ES" b="1" dirty="0" err="1">
                <a:latin typeface="Encode Sans Semi Condensed" panose="00000506000000000000" charset="0"/>
              </a:rPr>
              <a:t>Ready</a:t>
            </a:r>
            <a:r>
              <a:rPr lang="es-ES" b="1" dirty="0">
                <a:latin typeface="Encode Sans Semi Condensed" panose="00000506000000000000" charset="0"/>
              </a:rPr>
              <a:t>:</a:t>
            </a:r>
            <a:endParaRPr lang="es-ES" dirty="0">
              <a:latin typeface="Encode Sans Semi Condensed" panose="0000050600000000000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Encode Sans Semi Condensed" panose="00000506000000000000" charset="0"/>
              </a:rPr>
              <a:t>Le dice a la CPU que puede continuar</a:t>
            </a:r>
            <a:endParaRPr lang="es-ES" dirty="0">
              <a:latin typeface="Encode Sans Semi Condensed" panose="0000050600000000000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latin typeface="Encode Sans Semi Condensed" panose="00000506000000000000" charset="0"/>
              </a:rPr>
              <a:t>Se activa si:</a:t>
            </a:r>
            <a:endParaRPr lang="es-ES" dirty="0">
              <a:latin typeface="Encode Sans Semi Condensed" panose="0000050600000000000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Encode Sans Semi Condensed" panose="00000506000000000000" charset="0"/>
              </a:rPr>
              <a:t>(IDLE and HIT): el dato estaba ahí. </a:t>
            </a:r>
            <a:endParaRPr lang="es-ES" dirty="0">
              <a:latin typeface="Encode Sans Semi Condensed" panose="00000506000000000000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Encode Sans Semi Condensed" panose="00000506000000000000" charset="0"/>
              </a:rPr>
              <a:t>(FETCH and READY): Tuvo que ir a la RAM, pero ya volvió.</a:t>
            </a:r>
            <a:endParaRPr lang="es-ES" dirty="0">
              <a:latin typeface="Encode Sans Semi Condensed" panose="00000506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6;p18"/>
          <p:cNvSpPr txBox="1"/>
          <p:nvPr/>
        </p:nvSpPr>
        <p:spPr>
          <a:xfrm>
            <a:off x="1133595" y="4161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sz="2400" dirty="0" err="1"/>
              <a:t>Almacenamiento</a:t>
            </a:r>
            <a:r>
              <a:rPr lang="en-US" sz="2400" dirty="0"/>
              <a:t> de Datos</a:t>
            </a:r>
            <a:endParaRPr lang="es-ES" sz="2000" dirty="0"/>
          </a:p>
        </p:txBody>
      </p:sp>
      <p:sp>
        <p:nvSpPr>
          <p:cNvPr id="2" name="Google Shape;1607;p18"/>
          <p:cNvSpPr txBox="1"/>
          <p:nvPr/>
        </p:nvSpPr>
        <p:spPr>
          <a:xfrm>
            <a:off x="782977" y="833613"/>
            <a:ext cx="5888254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dirty="0"/>
              <a:t>FETCH</a:t>
            </a:r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dirty="0"/>
              <a:t>WRITE BACK:</a:t>
            </a:r>
            <a:endParaRPr lang="es-ES" sz="1200" dirty="0"/>
          </a:p>
          <a:p>
            <a:pPr marL="533400" lvl="1" indent="0">
              <a:buNone/>
            </a:pPr>
            <a:endParaRPr lang="es-E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8564" y="700930"/>
            <a:ext cx="2976989" cy="1418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5323" t="15047"/>
          <a:stretch>
            <a:fillRect/>
          </a:stretch>
        </p:blipFill>
        <p:spPr>
          <a:xfrm>
            <a:off x="5183366" y="3024254"/>
            <a:ext cx="3770134" cy="1946785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733" y="2571750"/>
            <a:ext cx="5257800" cy="234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FLUJO: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Verificación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(Tag Check):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¿Index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apunta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a un Valid=1 y Tag=Tag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guardado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?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Sí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(Hit):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MUX de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salida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selecciona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dato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usando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Offset. System Ready = 1.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No (Miss):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FSM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toma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control.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Manejo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de Miss (FSM):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¿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Está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Sucio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(Dirty)? -&gt;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Ir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Write Back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(Mandar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datos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viejos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a RAM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usando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WB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Addr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).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Está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Limpio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(Clean) -&gt;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Ir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Fetch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(Leer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datos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nuevos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de RAM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usando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CPU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Addr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).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Actualización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Al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volver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de RAM, se escribe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nuevo Tag, se pone Valid=1, Dirty=0 y se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guardan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los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datos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los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 16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registros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ncode Sans Semi Condensed" panose="00000506000000000000" charset="0"/>
              </a:rPr>
              <a:t>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ncode Sans Semi Condensed" panose="00000506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2400" dirty="0"/>
              <a:t>Entendiendo la Orden - </a:t>
            </a:r>
            <a:r>
              <a:rPr lang="es-ES" sz="2400" dirty="0" err="1"/>
              <a:t>Instruction</a:t>
            </a:r>
            <a:r>
              <a:rPr lang="es-ES" sz="2400" dirty="0"/>
              <a:t> </a:t>
            </a:r>
            <a:r>
              <a:rPr lang="es-ES" sz="2400" dirty="0" err="1"/>
              <a:t>Decoder</a:t>
            </a:r>
            <a:endParaRPr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02821"/>
            <a:ext cx="4497901" cy="384900"/>
          </a:xfrm>
        </p:spPr>
        <p:txBody>
          <a:bodyPr/>
          <a:lstStyle/>
          <a:p>
            <a:pPr marL="247650" indent="-171450">
              <a:buFont typeface="Wingdings" panose="05000000000000000000" pitchFamily="2" charset="2"/>
              <a:buChar char="v"/>
            </a:pPr>
            <a:r>
              <a:rPr lang="es-ES" sz="1200" dirty="0"/>
              <a:t>Recibe el dato crudo (la instrucción de 32 bits) desde la memoria/caché.</a:t>
            </a:r>
            <a:endParaRPr lang="es-ES" sz="1200" dirty="0"/>
          </a:p>
          <a:p>
            <a:pPr marL="247650" indent="-171450">
              <a:buFont typeface="Wingdings" panose="05000000000000000000" pitchFamily="2" charset="2"/>
              <a:buChar char="v"/>
            </a:pPr>
            <a:endParaRPr lang="es-ES" sz="1200" dirty="0"/>
          </a:p>
          <a:p>
            <a:pPr marL="247650" indent="-171450">
              <a:buFont typeface="Wingdings" panose="05000000000000000000" pitchFamily="2" charset="2"/>
              <a:buChar char="v"/>
            </a:pPr>
            <a:r>
              <a:rPr lang="es-ES" sz="1200" dirty="0"/>
              <a:t>Separa los bits para saber qué operación es (</a:t>
            </a:r>
            <a:r>
              <a:rPr lang="es-ES" sz="1200" dirty="0" err="1"/>
              <a:t>Opcode</a:t>
            </a:r>
            <a:r>
              <a:rPr lang="es-ES" sz="1200" dirty="0"/>
              <a:t>), qué registros usar (RS, RT) y activa las banderas (</a:t>
            </a:r>
            <a:r>
              <a:rPr lang="es-ES" sz="1200" dirty="0" err="1"/>
              <a:t>flags</a:t>
            </a:r>
            <a:r>
              <a:rPr lang="es-ES" sz="1200" dirty="0"/>
              <a:t>) para el resto del CPU.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957705"/>
            <a:ext cx="4690110" cy="2123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05" y="1276985"/>
            <a:ext cx="2538095" cy="1323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10" y="3346450"/>
            <a:ext cx="2256790" cy="1724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0" y="2571750"/>
            <a:ext cx="164846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330" y="459740"/>
            <a:ext cx="1933575" cy="2112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135" y="3820160"/>
            <a:ext cx="1110615" cy="13233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2400" dirty="0"/>
              <a:t>El Cerebro - Control </a:t>
            </a:r>
            <a:r>
              <a:rPr lang="es-ES" sz="2400"/>
              <a:t>Unit</a:t>
            </a:r>
            <a:endParaRPr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02821"/>
            <a:ext cx="4497901" cy="384900"/>
          </a:xfrm>
        </p:spPr>
        <p:txBody>
          <a:bodyPr/>
          <a:lstStyle/>
          <a:p>
            <a:pPr marL="247650" indent="-171450">
              <a:buFont typeface="Wingdings" panose="05000000000000000000" pitchFamily="2" charset="2"/>
              <a:buChar char="v"/>
            </a:pPr>
            <a:r>
              <a:rPr lang="es-ES" sz="1200" dirty="0"/>
              <a:t>Recibe el dato crudo (la instrucción de 32 bits) desde la memoria/caché.</a:t>
            </a:r>
            <a:endParaRPr lang="es-ES" sz="1200" dirty="0"/>
          </a:p>
          <a:p>
            <a:pPr marL="247650" indent="-171450">
              <a:buFont typeface="Wingdings" panose="05000000000000000000" pitchFamily="2" charset="2"/>
              <a:buChar char="v"/>
            </a:pPr>
            <a:endParaRPr lang="es-ES" sz="1200" dirty="0"/>
          </a:p>
          <a:p>
            <a:pPr marL="247650" indent="-171450">
              <a:buFont typeface="Wingdings" panose="05000000000000000000" pitchFamily="2" charset="2"/>
              <a:buChar char="v"/>
            </a:pPr>
            <a:r>
              <a:rPr lang="es-ES" sz="1200" dirty="0"/>
              <a:t>Separa los bits para saber qué operación es (</a:t>
            </a:r>
            <a:r>
              <a:rPr lang="es-ES" sz="1200" dirty="0" err="1"/>
              <a:t>Opcode</a:t>
            </a:r>
            <a:r>
              <a:rPr lang="es-ES" sz="1200" dirty="0"/>
              <a:t>), qué registros usar (RS, RT) y activa las banderas (</a:t>
            </a:r>
            <a:r>
              <a:rPr lang="es-ES" sz="1200" dirty="0" err="1"/>
              <a:t>flags</a:t>
            </a:r>
            <a:r>
              <a:rPr lang="es-ES" sz="1200" dirty="0"/>
              <a:t>) para el resto del CPU.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2023110"/>
            <a:ext cx="4708525" cy="182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40" y="2296160"/>
            <a:ext cx="3789680" cy="979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890" y="3097530"/>
            <a:ext cx="3021965" cy="20459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es-ES" sz="2400" dirty="0"/>
              <a:t>La ejecuci</a:t>
            </a:r>
            <a:r>
              <a:rPr lang="es-ES" altLang="es-ES" sz="2400" dirty="0"/>
              <a:t>ón </a:t>
            </a:r>
            <a:r>
              <a:rPr lang="en-US" altLang="es-ES" sz="2400" dirty="0"/>
              <a:t>-</a:t>
            </a:r>
            <a:r>
              <a:rPr lang="es-ES" altLang="es-ES" sz="2400" dirty="0"/>
              <a:t> DATA</a:t>
            </a:r>
            <a:r>
              <a:rPr lang="en-US" altLang="es-ES" sz="2400" dirty="0"/>
              <a:t> PATH</a:t>
            </a:r>
            <a:endParaRPr lang="en-US" altLang="es-E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797560"/>
            <a:ext cx="3943350" cy="2780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3496310"/>
            <a:ext cx="4302760" cy="1576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80" y="1139825"/>
            <a:ext cx="3886835" cy="2096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70" y="3235960"/>
            <a:ext cx="3131820" cy="1774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es-ES" sz="2400" dirty="0"/>
              <a:t>La ejecuci</a:t>
            </a:r>
            <a:r>
              <a:rPr lang="es-ES" altLang="es-ES" sz="2400" dirty="0"/>
              <a:t>ón </a:t>
            </a:r>
            <a:r>
              <a:rPr lang="en-US" altLang="es-ES" sz="2400" dirty="0"/>
              <a:t>-</a:t>
            </a:r>
            <a:r>
              <a:rPr lang="es-ES" altLang="es-ES" sz="2400" dirty="0"/>
              <a:t> DATA</a:t>
            </a:r>
            <a:r>
              <a:rPr lang="en-US" altLang="es-ES" sz="2400" dirty="0"/>
              <a:t> PATH</a:t>
            </a:r>
            <a:endParaRPr lang="en-US" altLang="es-E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797560"/>
            <a:ext cx="3943350" cy="27806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530860"/>
            <a:ext cx="2271395" cy="2656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85" y="2946400"/>
            <a:ext cx="1791335" cy="2197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315" y="2833370"/>
            <a:ext cx="2371725" cy="1402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040" y="3973195"/>
            <a:ext cx="1591945" cy="1170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90" y="3519805"/>
            <a:ext cx="2515235" cy="1623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" y="3519805"/>
            <a:ext cx="1858645" cy="940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rcRect t="67186"/>
          <a:stretch>
            <a:fillRect/>
          </a:stretch>
        </p:blipFill>
        <p:spPr>
          <a:xfrm>
            <a:off x="107950" y="4460240"/>
            <a:ext cx="2025015" cy="6953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/>
              <a:t>Decidiendo el futuro - BRANCH CONTROL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398905"/>
            <a:ext cx="3424555" cy="36880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61950" y="900430"/>
            <a:ext cx="278384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Calcula c</a:t>
            </a:r>
            <a:r>
              <a:rPr lang="es-ES"/>
              <a:t>úal será la siguiente instrucción</a:t>
            </a:r>
            <a:endParaRPr lang="es-E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/>
              <a:t>PC </a:t>
            </a:r>
            <a:r>
              <a:rPr lang="en-US"/>
              <a:t>+ 4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Si hay un salto: calcula nueva direcci</a:t>
            </a:r>
            <a:r>
              <a:rPr lang="es-ES"/>
              <a:t>ón y envía a PC para cerrar el ciclo</a:t>
            </a:r>
            <a:endParaRPr lang="es-ES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9"/>
          <p:cNvSpPr txBox="1">
            <a:spLocks noGrp="1"/>
          </p:cNvSpPr>
          <p:nvPr>
            <p:ph type="ctrTitle" idx="4294967295"/>
          </p:nvPr>
        </p:nvSpPr>
        <p:spPr>
          <a:xfrm>
            <a:off x="2239200" y="3311225"/>
            <a:ext cx="4665600" cy="78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GRACIAS!</a:t>
            </a:r>
            <a:endParaRPr lang="en-US" altLang="en-GB" sz="6000"/>
          </a:p>
        </p:txBody>
      </p:sp>
      <p:sp>
        <p:nvSpPr>
          <p:cNvPr id="1615" name="Google Shape;1615;p19"/>
          <p:cNvSpPr/>
          <p:nvPr/>
        </p:nvSpPr>
        <p:spPr>
          <a:xfrm>
            <a:off x="4450232" y="1181025"/>
            <a:ext cx="1670478" cy="169271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6" name="Google Shape;1616;p19"/>
          <p:cNvSpPr/>
          <p:nvPr/>
        </p:nvSpPr>
        <p:spPr>
          <a:xfrm rot="1473023">
            <a:off x="2931399" y="2026194"/>
            <a:ext cx="976662" cy="95137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7" name="Google Shape;1617;p19"/>
          <p:cNvSpPr/>
          <p:nvPr/>
        </p:nvSpPr>
        <p:spPr>
          <a:xfrm>
            <a:off x="3852432" y="1492068"/>
            <a:ext cx="427595" cy="41551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8" name="Google Shape;1618;p19"/>
          <p:cNvSpPr/>
          <p:nvPr/>
        </p:nvSpPr>
        <p:spPr>
          <a:xfrm rot="2487139">
            <a:off x="3852160" y="2904609"/>
            <a:ext cx="304226" cy="29563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9" name="Google Shape;1619;p1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"/>
          <p:cNvSpPr txBox="1">
            <a:spLocks noGrp="1"/>
          </p:cNvSpPr>
          <p:nvPr>
            <p:ph type="title"/>
          </p:nvPr>
        </p:nvSpPr>
        <p:spPr>
          <a:xfrm>
            <a:off x="2123849" y="82778"/>
            <a:ext cx="5659437" cy="471487"/>
          </a:xfr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PASA LOS   TESTS!</a:t>
            </a:r>
            <a:endParaRPr lang="en-US" dirty="0"/>
          </a:p>
        </p:txBody>
      </p:sp>
      <p:sp>
        <p:nvSpPr>
          <p:cNvPr id="1580" name="Google Shape;1580;p1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17244"/>
            <a:ext cx="9144000" cy="46566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64" b="99091" l="2963" r="99444">
                        <a14:foregroundMark x1="74607" y1="66964" x2="74600" y2="67186"/>
                        <a14:foregroundMark x1="70358" y1="4754" x2="0" y2="2364"/>
                        <a14:foregroundMark x1="0" y1="2364" x2="2593" y2="99636"/>
                        <a14:foregroundMark x1="2593" y1="99636" x2="84259" y2="98727"/>
                        <a14:foregroundMark x1="84259" y1="98727" x2="92037" y2="99636"/>
                        <a14:foregroundMark x1="92037" y1="99636" x2="99444" y2="96909"/>
                        <a14:foregroundMark x1="99444" y1="96909" x2="98819" y2="68813"/>
                        <a14:foregroundMark x1="34722" y1="16000" x2="20833" y2="77273"/>
                        <a14:foregroundMark x1="20833" y1="77273" x2="27037" y2="22000"/>
                        <a14:foregroundMark x1="27037" y1="22000" x2="12222" y2="35091"/>
                        <a14:foregroundMark x1="12222" y1="35091" x2="62778" y2="43636"/>
                        <a14:foregroundMark x1="62778" y1="43636" x2="65093" y2="22909"/>
                        <a14:foregroundMark x1="65093" y1="22909" x2="64167" y2="22545"/>
                        <a14:foregroundMark x1="26204" y1="25636" x2="13611" y2="3455"/>
                        <a14:foregroundMark x1="13611" y1="3455" x2="34815" y2="14000"/>
                        <a14:foregroundMark x1="34815" y1="14000" x2="20093" y2="26727"/>
                        <a14:foregroundMark x1="8333" y1="2364" x2="14074" y2="48727"/>
                        <a14:foregroundMark x1="14074" y1="48727" x2="11296" y2="96727"/>
                        <a14:foregroundMark x1="11296" y1="96727" x2="11296" y2="96727"/>
                        <a14:foregroundMark x1="7593" y1="909" x2="13333" y2="33636"/>
                        <a14:foregroundMark x1="13333" y1="33636" x2="11389" y2="75273"/>
                        <a14:foregroundMark x1="11389" y1="75273" x2="4630" y2="96182"/>
                        <a14:foregroundMark x1="4630" y1="96182" x2="2963" y2="99091"/>
                        <a14:foregroundMark x1="30370" y1="7818" x2="42222" y2="364"/>
                        <a14:foregroundMark x1="42222" y1="364" x2="70278" y2="5273"/>
                        <a14:foregroundMark x1="70278" y1="5273" x2="70419" y2="6415"/>
                        <a14:foregroundMark x1="71412" y1="33563" x2="70833" y2="41091"/>
                        <a14:foregroundMark x1="70833" y1="41091" x2="71997" y2="49567"/>
                        <a14:foregroundMark x1="93351" y1="70608" x2="99167" y2="75273"/>
                        <a14:foregroundMark x1="99167" y1="75273" x2="98796" y2="95455"/>
                        <a14:foregroundMark x1="98796" y1="95455" x2="93704" y2="99091"/>
                        <a14:foregroundMark x1="93704" y1="99091" x2="29259" y2="98545"/>
                        <a14:foregroundMark x1="29259" y1="98545" x2="24074" y2="94909"/>
                        <a14:foregroundMark x1="24074" y1="94909" x2="23148" y2="82182"/>
                        <a14:foregroundMark x1="23148" y1="82182" x2="27037" y2="48000"/>
                        <a14:foregroundMark x1="27037" y1="48000" x2="31481" y2="40545"/>
                        <a14:foregroundMark x1="31481" y1="40545" x2="28426" y2="21455"/>
                        <a14:foregroundMark x1="28426" y1="21455" x2="30648" y2="8182"/>
                        <a14:foregroundMark x1="30648" y1="8182" x2="30648" y2="7091"/>
                        <a14:foregroundMark x1="74815" y1="70182" x2="83611" y2="66000"/>
                        <a14:foregroundMark x1="83611" y1="66000" x2="99444" y2="66182"/>
                        <a14:foregroundMark x1="99444" y1="66182" x2="77963" y2="70000"/>
                        <a14:foregroundMark x1="77963" y1="70000" x2="74815" y2="69818"/>
                        <a14:backgroundMark x1="99630" y1="66182" x2="99443" y2="66185"/>
                        <a14:backgroundMark x1="72599" y1="948" x2="72593" y2="364"/>
                        <a14:backgroundMark x1="76816" y1="2054" x2="98796" y2="2364"/>
                        <a14:backgroundMark x1="96586" y1="60871" x2="98148" y2="46727"/>
                        <a14:backgroundMark x1="98148" y1="46727" x2="96852" y2="31091"/>
                        <a14:backgroundMark x1="96852" y1="31091" x2="97037" y2="1818"/>
                        <a14:backgroundMark x1="74058" y1="1469" x2="73921" y2="1467"/>
                        <a14:backgroundMark x1="97037" y1="1818" x2="76687" y2="1509"/>
                        <a14:backgroundMark x1="78136" y1="28378" x2="84722" y2="47818"/>
                        <a14:backgroundMark x1="84722" y1="47818" x2="89259" y2="26909"/>
                        <a14:backgroundMark x1="89259" y1="26909" x2="83333" y2="32000"/>
                        <a14:backgroundMark x1="83333" y1="32000" x2="79167" y2="25091"/>
                        <a14:backgroundMark x1="79167" y1="25091" x2="82500" y2="27818"/>
                        <a14:backgroundMark x1="74129" y1="65918" x2="72315" y2="909"/>
                        <a14:backgroundMark x1="99464" y1="62259" x2="99722" y2="1636"/>
                        <a14:backgroundMark x1="99722" y1="1636" x2="72593" y2="1091"/>
                        <a14:backgroundMark x1="72593" y1="1091" x2="74966" y2="65966"/>
                        <a14:backgroundMark x1="74444" y1="2727" x2="77037" y2="33091"/>
                        <a14:backgroundMark x1="77037" y1="33091" x2="78611" y2="18909"/>
                        <a14:backgroundMark x1="78611" y1="18909" x2="77685" y2="6727"/>
                        <a14:backgroundMark x1="77685" y1="6727" x2="75278" y2="2909"/>
                      </a14:backgroundRemoval>
                    </a14:imgEffect>
                  </a14:imgLayer>
                </a14:imgProps>
              </a:ext>
            </a:extLst>
          </a:blip>
          <a:srcRect l="3035"/>
          <a:stretch>
            <a:fillRect/>
          </a:stretch>
        </p:blipFill>
        <p:spPr>
          <a:xfrm>
            <a:off x="-3402" y="486833"/>
            <a:ext cx="8866414" cy="465666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85" y="2530929"/>
            <a:ext cx="5660100" cy="471300"/>
          </a:xfrm>
        </p:spPr>
        <p:txBody>
          <a:bodyPr/>
          <a:lstStyle/>
          <a:p>
            <a:r>
              <a:rPr lang="en-US" dirty="0"/>
              <a:t>EL   CPU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6989"/>
          <a:stretch>
            <a:fillRect/>
          </a:stretch>
        </p:blipFill>
        <p:spPr>
          <a:xfrm>
            <a:off x="1895299" y="0"/>
            <a:ext cx="4272667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t="10093"/>
          <a:stretch>
            <a:fillRect/>
          </a:stretch>
        </p:blipFill>
        <p:spPr>
          <a:xfrm>
            <a:off x="1895298" y="3382837"/>
            <a:ext cx="4272668" cy="1760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3460" b="17848"/>
          <a:stretch>
            <a:fillRect/>
          </a:stretch>
        </p:blipFill>
        <p:spPr>
          <a:xfrm>
            <a:off x="1895299" y="1828800"/>
            <a:ext cx="4272668" cy="15628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"/>
          <p:cNvSpPr txBox="1">
            <a:spLocks noGrp="1"/>
          </p:cNvSpPr>
          <p:nvPr>
            <p:ph type="title"/>
          </p:nvPr>
        </p:nvSpPr>
        <p:spPr>
          <a:xfrm>
            <a:off x="702900" y="818993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Ciclo de </a:t>
            </a:r>
            <a:r>
              <a:rPr lang="en-US" dirty="0" err="1"/>
              <a:t>Instrucción</a:t>
            </a:r>
            <a:br>
              <a:rPr lang="en-US" dirty="0"/>
            </a:br>
            <a:r>
              <a:rPr lang="en-US" sz="800" dirty="0">
                <a:solidFill>
                  <a:schemeClr val="bg1"/>
                </a:solidFill>
              </a:rPr>
              <a:t>M</a:t>
            </a:r>
            <a:br>
              <a:rPr lang="en-US" dirty="0"/>
            </a:br>
            <a:r>
              <a:rPr lang="en-US" sz="1800" dirty="0"/>
              <a:t>El    </a:t>
            </a:r>
            <a:r>
              <a:rPr lang="en-US" sz="1800" dirty="0" err="1"/>
              <a:t>Inicio</a:t>
            </a:r>
            <a:r>
              <a:rPr lang="en-US" sz="1800" dirty="0"/>
              <a:t> - Program Counter (PC)</a:t>
            </a:r>
            <a:endParaRPr sz="1800" dirty="0"/>
          </a:p>
        </p:txBody>
      </p:sp>
      <p:sp>
        <p:nvSpPr>
          <p:cNvPr id="1578" name="Google Shape;1578;p14"/>
          <p:cNvSpPr txBox="1">
            <a:spLocks noGrp="1"/>
          </p:cNvSpPr>
          <p:nvPr>
            <p:ph type="body" idx="1"/>
          </p:nvPr>
        </p:nvSpPr>
        <p:spPr>
          <a:xfrm>
            <a:off x="702900" y="1744101"/>
            <a:ext cx="37548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/>
              <a:t>Registro 32 bits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/>
              <a:t>Direcci</a:t>
            </a:r>
            <a:r>
              <a:rPr lang="es-ES" sz="1200" dirty="0" err="1"/>
              <a:t>ón</a:t>
            </a:r>
            <a:r>
              <a:rPr lang="es-ES" sz="1200" dirty="0"/>
              <a:t> de próxima </a:t>
            </a:r>
            <a:r>
              <a:rPr lang="es-ES" sz="1200" dirty="0" err="1"/>
              <a:t>instr</a:t>
            </a:r>
            <a:endParaRPr lang="es-ES" sz="1200" dirty="0"/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ES" sz="1200" dirty="0" err="1"/>
              <a:t>Enable</a:t>
            </a:r>
            <a:r>
              <a:rPr lang="es-ES" sz="1200" dirty="0"/>
              <a:t> se activa por el CU</a:t>
            </a:r>
            <a:r>
              <a:rPr lang="en-US" sz="1200" dirty="0"/>
              <a:t>:</a:t>
            </a:r>
            <a:r>
              <a:rPr lang="es-ES" sz="1200" dirty="0"/>
              <a:t> </a:t>
            </a:r>
            <a:endParaRPr lang="es-ES" sz="1200" dirty="0"/>
          </a:p>
          <a:p>
            <a:pPr marL="628650" lvl="1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ES" sz="1200" dirty="0"/>
              <a:t>mantenga en la </a:t>
            </a:r>
            <a:r>
              <a:rPr lang="es-ES" sz="1200" dirty="0" err="1"/>
              <a:t>instr</a:t>
            </a:r>
            <a:r>
              <a:rPr lang="es-ES" sz="1200" dirty="0"/>
              <a:t> actual hasta que se</a:t>
            </a:r>
            <a:endParaRPr lang="es-ES" sz="1200" dirty="0"/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s-ES" sz="1200" dirty="0"/>
              <a:t>haya terminado</a:t>
            </a:r>
            <a:endParaRPr lang="es-ES" sz="1200" dirty="0"/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ES" sz="1200" dirty="0"/>
              <a:t>Envía la dirección al BC y </a:t>
            </a:r>
            <a:r>
              <a:rPr lang="es-ES" sz="1200" dirty="0" err="1"/>
              <a:t>RAMAddr</a:t>
            </a:r>
            <a:endParaRPr lang="es-ES" sz="1200" dirty="0"/>
          </a:p>
          <a:p>
            <a:pPr marL="171450" indent="-171450">
              <a:buClr>
                <a:schemeClr val="dk1"/>
              </a:buClr>
              <a:buSzPts val="1100"/>
            </a:pPr>
            <a:endParaRPr lang="es-ES" sz="1200" dirty="0"/>
          </a:p>
          <a:p>
            <a:pPr marL="171450" indent="-171450">
              <a:buClr>
                <a:schemeClr val="dk1"/>
              </a:buClr>
              <a:buSzPts val="1100"/>
            </a:pPr>
            <a:endParaRPr sz="1200" dirty="0"/>
          </a:p>
        </p:txBody>
      </p:sp>
      <p:sp>
        <p:nvSpPr>
          <p:cNvPr id="1580" name="Google Shape;1580;p1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028" y="2654872"/>
            <a:ext cx="3536403" cy="221557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342900" y="221909"/>
            <a:ext cx="7764236" cy="60241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3200" dirty="0" err="1">
                <a:solidFill>
                  <a:schemeClr val="bg1"/>
                </a:solidFill>
              </a:rPr>
              <a:t>CalculaR</a:t>
            </a:r>
            <a:r>
              <a:rPr lang="es-ES" sz="3200" dirty="0">
                <a:solidFill>
                  <a:schemeClr val="bg1"/>
                </a:solidFill>
              </a:rPr>
              <a:t> la Ubicación - RAM </a:t>
            </a:r>
            <a:r>
              <a:rPr lang="es-ES" sz="3200" dirty="0" err="1">
                <a:solidFill>
                  <a:schemeClr val="bg1"/>
                </a:solidFill>
              </a:rPr>
              <a:t>Address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586" name="Google Shape;1586;p15"/>
          <p:cNvSpPr txBox="1">
            <a:spLocks noGrp="1"/>
          </p:cNvSpPr>
          <p:nvPr>
            <p:ph type="subTitle" idx="4294967295"/>
          </p:nvPr>
        </p:nvSpPr>
        <p:spPr>
          <a:xfrm>
            <a:off x="342899" y="1197411"/>
            <a:ext cx="5094515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s-ES" sz="1200" dirty="0"/>
              <a:t>Decide qué dirección enviar a  memoria.</a:t>
            </a:r>
            <a:endParaRPr lang="es-ES" sz="1200" dirty="0"/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s-ES" sz="1200" dirty="0"/>
              <a:t>En </a:t>
            </a:r>
            <a:r>
              <a:rPr lang="es-ES" sz="1200" dirty="0" err="1"/>
              <a:t>Fetch</a:t>
            </a:r>
            <a:r>
              <a:rPr lang="es-ES" sz="1200" dirty="0"/>
              <a:t> selecciona la dirección que viene del PC. </a:t>
            </a:r>
            <a:endParaRPr lang="es-ES" sz="1200" dirty="0"/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ES" sz="1200" dirty="0"/>
              <a:t>En otros casos: dirección calculada por ALU o SP</a:t>
            </a:r>
            <a:endParaRPr lang="es-ES" sz="1200" dirty="0"/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ES" sz="1200" dirty="0" err="1"/>
              <a:t>Enable</a:t>
            </a:r>
            <a:r>
              <a:rPr lang="es-ES" sz="1200" dirty="0"/>
              <a:t>: MA-Input-Selector del ID</a:t>
            </a:r>
            <a:endParaRPr sz="1200" dirty="0"/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3985" y="2637251"/>
            <a:ext cx="3524054" cy="2179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164" r="5538" b="6253"/>
          <a:stretch>
            <a:fillRect/>
          </a:stretch>
        </p:blipFill>
        <p:spPr>
          <a:xfrm>
            <a:off x="2698294" y="2389344"/>
            <a:ext cx="2117328" cy="275415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183822" y="-403950"/>
            <a:ext cx="5772150" cy="9346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400" dirty="0" err="1"/>
              <a:t>Acceso</a:t>
            </a:r>
            <a:r>
              <a:rPr lang="en-US" sz="2400" dirty="0"/>
              <a:t> a Memoria - RAM Access (y Caché)</a:t>
            </a:r>
            <a:endParaRPr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802821"/>
            <a:ext cx="4497901" cy="384900"/>
          </a:xfrm>
        </p:spPr>
        <p:txBody>
          <a:bodyPr/>
          <a:lstStyle/>
          <a:p>
            <a:pPr marL="247650" indent="-171450">
              <a:buFont typeface="Wingdings" panose="05000000000000000000" pitchFamily="2" charset="2"/>
              <a:buChar char="v"/>
            </a:pPr>
            <a:r>
              <a:rPr lang="es-ES" sz="1200" dirty="0"/>
              <a:t>Recibe una dirección y una orden (</a:t>
            </a:r>
            <a:r>
              <a:rPr lang="es-ES" sz="1200" dirty="0" err="1"/>
              <a:t>Read</a:t>
            </a:r>
            <a:r>
              <a:rPr lang="es-ES" sz="1200" dirty="0"/>
              <a:t>/</a:t>
            </a:r>
            <a:r>
              <a:rPr lang="es-ES" sz="1200" dirty="0" err="1"/>
              <a:t>Write</a:t>
            </a:r>
            <a:r>
              <a:rPr lang="es-ES" sz="1200" dirty="0"/>
              <a:t>)</a:t>
            </a:r>
            <a:endParaRPr lang="es-E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1200" dirty="0"/>
              <a:t>READ RAM o WRITE RAM toma el control dependiendo de la </a:t>
            </a:r>
            <a:r>
              <a:rPr lang="es-ES" sz="1200" dirty="0" err="1"/>
              <a:t>flag</a:t>
            </a:r>
            <a:endParaRPr lang="es-E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1200" dirty="0"/>
              <a:t>Máquina de estados que mantiene la señal "ocupada" mientras el contador llega a su meta</a:t>
            </a:r>
            <a:endParaRPr lang="es-ES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1200" dirty="0"/>
              <a:t> El </a:t>
            </a:r>
            <a:r>
              <a:rPr lang="es-ES" sz="1200" dirty="0" err="1"/>
              <a:t>Timer</a:t>
            </a:r>
            <a:r>
              <a:rPr lang="es-ES" sz="1200" dirty="0"/>
              <a:t> detiene el proceso durante N ciclos (</a:t>
            </a:r>
            <a:r>
              <a:rPr lang="es-ES" sz="1200" dirty="0" err="1"/>
              <a:t>Read</a:t>
            </a:r>
            <a:r>
              <a:rPr lang="es-ES" sz="1200" dirty="0"/>
              <a:t>/</a:t>
            </a:r>
            <a:r>
              <a:rPr lang="es-ES" sz="1200" dirty="0" err="1"/>
              <a:t>Write</a:t>
            </a:r>
            <a:r>
              <a:rPr lang="es-ES" sz="1200" dirty="0"/>
              <a:t> Time) para asegurar que la memoria externa tenga tiempo de reaccionar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372" y="2331410"/>
            <a:ext cx="4206450" cy="2812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47" y="2759529"/>
            <a:ext cx="2283497" cy="23839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05" y="3702077"/>
            <a:ext cx="1045237" cy="1545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42" y="3157262"/>
            <a:ext cx="1870675" cy="198623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"/>
          <p:cNvSpPr txBox="1">
            <a:spLocks noGrp="1"/>
          </p:cNvSpPr>
          <p:nvPr>
            <p:ph type="title"/>
          </p:nvPr>
        </p:nvSpPr>
        <p:spPr>
          <a:xfrm>
            <a:off x="702900" y="347566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CACHÉ </a:t>
            </a:r>
            <a:br>
              <a:rPr lang="en-US" dirty="0"/>
            </a:br>
            <a:r>
              <a:rPr lang="en-US" sz="2000" dirty="0" err="1"/>
              <a:t>Decodificación</a:t>
            </a:r>
            <a:r>
              <a:rPr lang="en-US" sz="2000" dirty="0"/>
              <a:t> de la   </a:t>
            </a:r>
            <a:r>
              <a:rPr lang="en-US" sz="2000" dirty="0" err="1"/>
              <a:t>Dirección</a:t>
            </a:r>
            <a:endParaRPr sz="2000" dirty="0"/>
          </a:p>
        </p:txBody>
      </p:sp>
      <p:sp>
        <p:nvSpPr>
          <p:cNvPr id="1607" name="Google Shape;1607;p18"/>
          <p:cNvSpPr txBox="1">
            <a:spLocks noGrp="1"/>
          </p:cNvSpPr>
          <p:nvPr>
            <p:ph type="body" idx="1"/>
          </p:nvPr>
        </p:nvSpPr>
        <p:spPr>
          <a:xfrm>
            <a:off x="702900" y="977030"/>
            <a:ext cx="5660100" cy="1272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200" dirty="0"/>
              <a:t>Direct Mapped: </a:t>
            </a:r>
            <a:r>
              <a:rPr lang="es-ES" sz="1200" dirty="0"/>
              <a:t>4 líneas  y bloques de 4 palabras</a:t>
            </a:r>
            <a:endParaRPr lang="es-ES" sz="1200" dirty="0"/>
          </a:p>
          <a:p>
            <a:pPr lvl="0"/>
            <a:r>
              <a:rPr lang="en-US" sz="1200" dirty="0"/>
              <a:t>Bits 2-3 (Word Select): </a:t>
            </a:r>
            <a:r>
              <a:rPr lang="es-ES" sz="1200" dirty="0"/>
              <a:t>cuál de las 4 palabras</a:t>
            </a:r>
            <a:endParaRPr lang="es-ES" sz="1200" dirty="0"/>
          </a:p>
          <a:p>
            <a:pPr lvl="0"/>
            <a:r>
              <a:rPr lang="es-ES" sz="1200" dirty="0"/>
              <a:t>Bits 4-5 (</a:t>
            </a:r>
            <a:r>
              <a:rPr lang="es-ES" sz="1200" dirty="0" err="1"/>
              <a:t>Index</a:t>
            </a:r>
            <a:r>
              <a:rPr lang="es-ES" sz="1200" dirty="0"/>
              <a:t>):en qué fila  se guarda/ busca el dato.</a:t>
            </a:r>
            <a:endParaRPr lang="es-ES" sz="1200" dirty="0"/>
          </a:p>
          <a:p>
            <a:pPr lvl="0"/>
            <a:r>
              <a:rPr lang="en-US" sz="1200" dirty="0"/>
              <a:t>Bits 6-15 (Tag): </a:t>
            </a:r>
            <a:r>
              <a:rPr lang="es-ES" sz="1200" dirty="0"/>
              <a:t>qué bloque de la  RAM principal está guardado actualmente en esa línea.  (Match).</a:t>
            </a:r>
            <a:endParaRPr sz="1200" dirty="0"/>
          </a:p>
        </p:txBody>
      </p:sp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235" t="2258" r="80274" b="54380"/>
          <a:stretch>
            <a:fillRect/>
          </a:stretch>
        </p:blipFill>
        <p:spPr>
          <a:xfrm>
            <a:off x="4572000" y="1991639"/>
            <a:ext cx="1690792" cy="906817"/>
          </a:xfrm>
          <a:prstGeom prst="rect">
            <a:avLst/>
          </a:prstGeom>
        </p:spPr>
      </p:pic>
      <p:sp>
        <p:nvSpPr>
          <p:cNvPr id="5" name="Google Shape;1606;p18"/>
          <p:cNvSpPr txBox="1"/>
          <p:nvPr/>
        </p:nvSpPr>
        <p:spPr>
          <a:xfrm>
            <a:off x="702900" y="2506839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sz="2400" dirty="0" err="1"/>
              <a:t>Lógica</a:t>
            </a:r>
            <a:r>
              <a:rPr lang="en-US" sz="2400" dirty="0"/>
              <a:t>   de  Metadata</a:t>
            </a:r>
            <a:endParaRPr lang="en-US" sz="2400" dirty="0"/>
          </a:p>
          <a:p>
            <a:pPr algn="ctr"/>
            <a:r>
              <a:rPr lang="en-US" sz="2000" dirty="0"/>
              <a:t>TAG</a:t>
            </a:r>
            <a:endParaRPr lang="es-ES" sz="2000" dirty="0"/>
          </a:p>
        </p:txBody>
      </p:sp>
      <p:sp>
        <p:nvSpPr>
          <p:cNvPr id="6" name="Google Shape;1607;p18"/>
          <p:cNvSpPr txBox="1"/>
          <p:nvPr/>
        </p:nvSpPr>
        <p:spPr>
          <a:xfrm>
            <a:off x="602692" y="2978139"/>
            <a:ext cx="5660100" cy="127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dirty="0"/>
              <a:t>Solo se actualizan: guarda el nuevo tag que viene de la </a:t>
            </a:r>
            <a:r>
              <a:rPr lang="es-ES" sz="1200" dirty="0" err="1"/>
              <a:t>dir</a:t>
            </a:r>
            <a:r>
              <a:rPr lang="es-ES" sz="1200" dirty="0"/>
              <a:t> de CPU  o </a:t>
            </a:r>
            <a:r>
              <a:rPr lang="es-ES" sz="1200" dirty="0" err="1"/>
              <a:t>reset</a:t>
            </a:r>
            <a:endParaRPr lang="es-E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19041"/>
          <a:stretch>
            <a:fillRect/>
          </a:stretch>
        </p:blipFill>
        <p:spPr>
          <a:xfrm>
            <a:off x="200417" y="3449439"/>
            <a:ext cx="4985359" cy="1408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27945"/>
          <a:stretch>
            <a:fillRect/>
          </a:stretch>
        </p:blipFill>
        <p:spPr>
          <a:xfrm>
            <a:off x="4552989" y="3738331"/>
            <a:ext cx="3419605" cy="107660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Google Shape;1606;p18"/>
          <p:cNvSpPr txBox="1"/>
          <p:nvPr/>
        </p:nvSpPr>
        <p:spPr>
          <a:xfrm>
            <a:off x="994802" y="638832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sz="2400" dirty="0" err="1"/>
              <a:t>Lógica</a:t>
            </a:r>
            <a:r>
              <a:rPr lang="en-US" sz="2400" dirty="0"/>
              <a:t>   de  Metadata</a:t>
            </a:r>
            <a:endParaRPr lang="en-US" sz="2400" dirty="0"/>
          </a:p>
          <a:p>
            <a:pPr algn="ctr"/>
            <a:r>
              <a:rPr lang="en-US" sz="2000" dirty="0"/>
              <a:t>VALID</a:t>
            </a:r>
            <a:endParaRPr lang="es-ES" sz="2000" dirty="0"/>
          </a:p>
        </p:txBody>
      </p:sp>
      <p:sp>
        <p:nvSpPr>
          <p:cNvPr id="6" name="Google Shape;1607;p18"/>
          <p:cNvSpPr txBox="1"/>
          <p:nvPr/>
        </p:nvSpPr>
        <p:spPr>
          <a:xfrm>
            <a:off x="823798" y="1236545"/>
            <a:ext cx="5660100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dirty="0"/>
              <a:t>Indica si la </a:t>
            </a:r>
            <a:r>
              <a:rPr lang="es-ES" sz="1200" dirty="0" err="1"/>
              <a:t>informaci’ón</a:t>
            </a:r>
            <a:r>
              <a:rPr lang="es-ES" sz="1200" dirty="0"/>
              <a:t> es basura o real</a:t>
            </a:r>
            <a:endParaRPr lang="es-ES" sz="1200" dirty="0"/>
          </a:p>
          <a:p>
            <a:r>
              <a:rPr lang="es-ES" sz="1200" dirty="0"/>
              <a:t>Solo lee el bit </a:t>
            </a:r>
            <a:r>
              <a:rPr lang="es-ES" sz="1200" dirty="0" err="1"/>
              <a:t>Valid</a:t>
            </a:r>
            <a:r>
              <a:rPr lang="es-ES" sz="1200" dirty="0"/>
              <a:t> de la línea que se está consultando actualmente.</a:t>
            </a:r>
            <a:endParaRPr lang="es-E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r="1639"/>
          <a:stretch>
            <a:fillRect/>
          </a:stretch>
        </p:blipFill>
        <p:spPr>
          <a:xfrm>
            <a:off x="39777" y="1765889"/>
            <a:ext cx="4345526" cy="805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 l="2401"/>
          <a:stretch>
            <a:fillRect/>
          </a:stretch>
        </p:blipFill>
        <p:spPr>
          <a:xfrm>
            <a:off x="4385303" y="1892302"/>
            <a:ext cx="2967451" cy="805861"/>
          </a:xfrm>
          <a:prstGeom prst="rect">
            <a:avLst/>
          </a:prstGeom>
        </p:spPr>
      </p:pic>
      <p:sp>
        <p:nvSpPr>
          <p:cNvPr id="15" name="Google Shape;1606;p18"/>
          <p:cNvSpPr txBox="1"/>
          <p:nvPr/>
        </p:nvSpPr>
        <p:spPr>
          <a:xfrm>
            <a:off x="1188023" y="2571750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pPr algn="ctr"/>
            <a:r>
              <a:rPr lang="en-US" sz="2000" dirty="0"/>
              <a:t>DIRTY</a:t>
            </a:r>
            <a:endParaRPr lang="es-ES" sz="2000" dirty="0"/>
          </a:p>
        </p:txBody>
      </p:sp>
      <p:sp>
        <p:nvSpPr>
          <p:cNvPr id="16" name="Google Shape;1607;p18"/>
          <p:cNvSpPr txBox="1"/>
          <p:nvPr/>
        </p:nvSpPr>
        <p:spPr>
          <a:xfrm>
            <a:off x="731270" y="3101094"/>
            <a:ext cx="6461466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b="1" dirty="0"/>
              <a:t>Dato </a:t>
            </a:r>
            <a:r>
              <a:rPr lang="es-ES" sz="1200" b="1" dirty="0" err="1"/>
              <a:t>Dirty</a:t>
            </a:r>
            <a:r>
              <a:rPr lang="es-ES" sz="1200" b="1" dirty="0"/>
              <a:t> = 1:</a:t>
            </a:r>
            <a:r>
              <a:rPr lang="es-ES" sz="1200" dirty="0"/>
              <a:t>  la CPU modificó el dato en la caché, pero aún no se ha guardado en la RAM.</a:t>
            </a:r>
            <a:endParaRPr lang="es-ES" sz="1200" dirty="0"/>
          </a:p>
          <a:p>
            <a:r>
              <a:rPr lang="es-ES" sz="1200" b="1" dirty="0" err="1"/>
              <a:t>Write</a:t>
            </a:r>
            <a:r>
              <a:rPr lang="es-ES" sz="1200" b="1" dirty="0"/>
              <a:t> Back</a:t>
            </a:r>
            <a:r>
              <a:rPr lang="es-ES" sz="1200" dirty="0"/>
              <a:t> (escribir el bloque sucio en la RAM) y la RAM responde </a:t>
            </a:r>
            <a:r>
              <a:rPr lang="es-ES" sz="1200" dirty="0" err="1"/>
              <a:t>Ready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Write</a:t>
            </a:r>
            <a:r>
              <a:rPr lang="es-ES" sz="1200" dirty="0"/>
              <a:t>: la RAM ya está actualizada</a:t>
            </a:r>
            <a:endParaRPr lang="es-E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rcRect l="357"/>
          <a:stretch>
            <a:fillRect/>
          </a:stretch>
        </p:blipFill>
        <p:spPr>
          <a:xfrm>
            <a:off x="195943" y="3964999"/>
            <a:ext cx="5861958" cy="8878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57" y="4117019"/>
            <a:ext cx="2008416" cy="73587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06;p18"/>
          <p:cNvSpPr txBox="1"/>
          <p:nvPr/>
        </p:nvSpPr>
        <p:spPr>
          <a:xfrm>
            <a:off x="1125431" y="371059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 panose="00000500000000000000"/>
              <a:buNone/>
              <a:defRPr sz="34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sz="2400" dirty="0" err="1"/>
              <a:t>Almacenamiento</a:t>
            </a:r>
            <a:r>
              <a:rPr lang="en-US" sz="2400" dirty="0"/>
              <a:t> de Datos</a:t>
            </a:r>
            <a:endParaRPr lang="es-ES" sz="2000" dirty="0"/>
          </a:p>
        </p:txBody>
      </p:sp>
      <p:sp>
        <p:nvSpPr>
          <p:cNvPr id="6" name="Google Shape;1607;p18"/>
          <p:cNvSpPr txBox="1"/>
          <p:nvPr/>
        </p:nvSpPr>
        <p:spPr>
          <a:xfrm>
            <a:off x="823798" y="1236545"/>
            <a:ext cx="5888254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dirty="0"/>
              <a:t>Si </a:t>
            </a:r>
            <a:r>
              <a:rPr lang="es-ES" sz="1200" dirty="0" err="1"/>
              <a:t>FSM_Fetch_Enable</a:t>
            </a:r>
            <a:r>
              <a:rPr lang="es-ES" sz="1200" dirty="0"/>
              <a:t> (1):  llenando la caché con datos traídos de la memoria.</a:t>
            </a:r>
            <a:endParaRPr lang="es-ES" sz="1200" dirty="0"/>
          </a:p>
          <a:p>
            <a:pPr lvl="1"/>
            <a:r>
              <a:rPr lang="es-ES" sz="1200" dirty="0"/>
              <a:t>Si es una escritura de CPU (0):  la CPU está modificando una palabra específica.</a:t>
            </a:r>
            <a:endParaRPr lang="es-E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9110"/>
            <a:ext cx="3543779" cy="1824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779" y="2343150"/>
            <a:ext cx="1475114" cy="2800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4649"/>
          <a:stretch>
            <a:fillRect/>
          </a:stretch>
        </p:blipFill>
        <p:spPr>
          <a:xfrm>
            <a:off x="6164035" y="2662158"/>
            <a:ext cx="2106386" cy="2489593"/>
          </a:xfrm>
          <a:prstGeom prst="rect">
            <a:avLst/>
          </a:prstGeom>
        </p:spPr>
      </p:pic>
      <p:sp>
        <p:nvSpPr>
          <p:cNvPr id="13" name="Google Shape;1607;p18"/>
          <p:cNvSpPr txBox="1"/>
          <p:nvPr/>
        </p:nvSpPr>
        <p:spPr>
          <a:xfrm>
            <a:off x="5151664" y="3101095"/>
            <a:ext cx="1012371" cy="80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⊹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×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 panose="00000406000000000000"/>
              <a:buChar char="⬩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●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○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 panose="00000406000000000000"/>
              <a:buChar char="■"/>
              <a:defRPr sz="2400" b="0" i="0" u="none" strike="noStrike" cap="none">
                <a:solidFill>
                  <a:schemeClr val="dk1"/>
                </a:solidFill>
                <a:latin typeface="Encode Sans Semi Condensed Light" panose="00000406000000000000"/>
                <a:ea typeface="Encode Sans Semi Condensed Light" panose="00000406000000000000"/>
                <a:cs typeface="Encode Sans Semi Condensed Light" panose="00000406000000000000"/>
                <a:sym typeface="Encode Sans Semi Condensed Light" panose="00000406000000000000"/>
              </a:defRPr>
            </a:lvl9pPr>
          </a:lstStyle>
          <a:p>
            <a:r>
              <a:rPr lang="es-ES" sz="1200" b="1" dirty="0"/>
              <a:t>ESCRIBE</a:t>
            </a:r>
            <a:endParaRPr lang="es-ES" sz="1200" b="1" dirty="0"/>
          </a:p>
          <a:p>
            <a:endParaRPr lang="es-ES" sz="1200" b="1" dirty="0"/>
          </a:p>
          <a:p>
            <a:endParaRPr lang="es-ES" sz="1200" b="1" dirty="0"/>
          </a:p>
          <a:p>
            <a:endParaRPr lang="es-ES" sz="1200" b="1" dirty="0"/>
          </a:p>
          <a:p>
            <a:endParaRPr lang="es-ES" sz="1200" b="1" dirty="0"/>
          </a:p>
          <a:p>
            <a:r>
              <a:rPr lang="es-ES" sz="1200" b="1" dirty="0"/>
              <a:t>LEE</a:t>
            </a:r>
            <a:endParaRPr lang="es-ES" sz="1200" b="1" dirty="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3432</Words>
  <Application>WPS Presentation</Application>
  <PresentationFormat>On-screen Show (16:9)</PresentationFormat>
  <Paragraphs>137</Paragraphs>
  <Slides>17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Amatic SC</vt:lpstr>
      <vt:lpstr>Encode Sans Semi Condensed Light</vt:lpstr>
      <vt:lpstr>Calibri</vt:lpstr>
      <vt:lpstr>Encode Sans Semi Condensed</vt:lpstr>
      <vt:lpstr>Encode Sans Semi Condensed</vt:lpstr>
      <vt:lpstr>Microsoft YaHei</vt:lpstr>
      <vt:lpstr>Arial Unicode MS</vt:lpstr>
      <vt:lpstr>Montserrat</vt:lpstr>
      <vt:lpstr>Ephesus template</vt:lpstr>
      <vt:lpstr>S-mips</vt:lpstr>
      <vt:lpstr>PASA LOS   TESTS!</vt:lpstr>
      <vt:lpstr>EL   CPU</vt:lpstr>
      <vt:lpstr>Ciclo de Instrucción M El    Inicio - Program Counter (PC)</vt:lpstr>
      <vt:lpstr>CalculaR la Ubicación - RAM Address</vt:lpstr>
      <vt:lpstr>Acceso a Memoria - RAM Access (y Caché)</vt:lpstr>
      <vt:lpstr>CACHÉ  Decodificación de la   Dirección</vt:lpstr>
      <vt:lpstr>PowerPoint 演示文稿</vt:lpstr>
      <vt:lpstr>PowerPoint 演示文稿</vt:lpstr>
      <vt:lpstr>PowerPoint 演示文稿</vt:lpstr>
      <vt:lpstr>PowerPoint 演示文稿</vt:lpstr>
      <vt:lpstr>Entendiendo la Orden - Instruction Decoder</vt:lpstr>
      <vt:lpstr>El Cerebro - Control Unit</vt:lpstr>
      <vt:lpstr>El Cerebro - Control Unit</vt:lpstr>
      <vt:lpstr>La ejecución - DATA PATH</vt:lpstr>
      <vt:lpstr>La ejecución - DATA PATH</vt:lpstr>
      <vt:lpstr>Big concept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 JV</cp:lastModifiedBy>
  <cp:revision>6</cp:revision>
  <dcterms:created xsi:type="dcterms:W3CDTF">2025-12-17T14:35:25Z</dcterms:created>
  <dcterms:modified xsi:type="dcterms:W3CDTF">2025-12-17T14:52:02Z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E57C02955DEB48CE8519A3375192346D_12</vt:lpwstr>
  </property>
  <property fmtid="{D5CDD505-2E9C-101B-9397-08002B2CF9AE}" pid="3" name="KSOProductBuildVer">
    <vt:lpwstr>1033-12.2.0.23155</vt:lpwstr>
  </property>
</Properties>
</file>